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7" r:id="rId3"/>
    <p:sldId id="258" r:id="rId4"/>
    <p:sldId id="375" r:id="rId5"/>
    <p:sldId id="265" r:id="rId6"/>
    <p:sldId id="285" r:id="rId7"/>
    <p:sldId id="271" r:id="rId8"/>
    <p:sldId id="286" r:id="rId9"/>
    <p:sldId id="376" r:id="rId10"/>
    <p:sldId id="272" r:id="rId11"/>
    <p:sldId id="378" r:id="rId12"/>
    <p:sldId id="287" r:id="rId13"/>
    <p:sldId id="288" r:id="rId14"/>
    <p:sldId id="377" r:id="rId15"/>
    <p:sldId id="313" r:id="rId16"/>
    <p:sldId id="314" r:id="rId17"/>
    <p:sldId id="315" r:id="rId18"/>
    <p:sldId id="318" r:id="rId19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74" r:id="rId36"/>
    <p:sldId id="280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范 泽松" initials="范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12FF"/>
    <a:srgbClr val="AE91FF"/>
    <a:srgbClr val="B3FFFF"/>
    <a:srgbClr val="2C4466"/>
    <a:srgbClr val="9FA6AA"/>
    <a:srgbClr val="BFC3C7"/>
    <a:srgbClr val="CCCED2"/>
    <a:srgbClr val="A0A5A9"/>
    <a:srgbClr val="CDCED0"/>
    <a:srgbClr val="D8D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92" autoAdjust="0"/>
    <p:restoredTop sz="90380" autoAdjust="0"/>
  </p:normalViewPr>
  <p:slideViewPr>
    <p:cSldViewPr snapToGrid="0">
      <p:cViewPr varScale="1">
        <p:scale>
          <a:sx n="97" d="100"/>
          <a:sy n="97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7T16:52:02.762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1" r="1291" b="11187"/>
          <a:stretch>
            <a:fillRect/>
          </a:stretch>
        </p:blipFill>
        <p:spPr>
          <a:xfrm>
            <a:off x="-42570" y="0"/>
            <a:ext cx="1223457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-42569" y="0"/>
            <a:ext cx="1223456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4"/>
          <a:stretch>
            <a:fillRect/>
          </a:stretch>
        </p:blipFill>
        <p:spPr>
          <a:xfrm>
            <a:off x="-72737" y="-21304"/>
            <a:ext cx="12249653" cy="68604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6" b="29260"/>
          <a:stretch>
            <a:fillRect/>
          </a:stretch>
        </p:blipFill>
        <p:spPr>
          <a:xfrm>
            <a:off x="0" y="4254500"/>
            <a:ext cx="12192000" cy="26035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4254500"/>
            <a:ext cx="12192000" cy="26035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FE35-7143-4D2B-A03B-CFDD1C6677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7480-7C6B-468B-A137-7F27608821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2" y="365127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6FE35-7143-4D2B-A03B-CFDD1C6677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2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57480-7C6B-468B-A137-7F27608821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2" Type="http://schemas.openxmlformats.org/officeDocument/2006/relationships/comments" Target="../comments/comment1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32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4326255" y="2680788"/>
            <a:ext cx="353949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财务报表分析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37381" y="3377357"/>
            <a:ext cx="33172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Financial Statement Analysis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91560" y="5574873"/>
            <a:ext cx="500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报告人：范泽松、苟鹏杰、王子旸、赵婉辰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-57654" y="3111500"/>
            <a:ext cx="331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864916" y="3111500"/>
            <a:ext cx="331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5641200" y="1471484"/>
            <a:ext cx="902177" cy="1117811"/>
            <a:chOff x="5894388" y="4665663"/>
            <a:chExt cx="903288" cy="1119187"/>
          </a:xfrm>
          <a:solidFill>
            <a:schemeClr val="bg1"/>
          </a:solidFill>
        </p:grpSpPr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5894388" y="4670425"/>
              <a:ext cx="903288" cy="1114425"/>
            </a:xfrm>
            <a:custGeom>
              <a:avLst/>
              <a:gdLst>
                <a:gd name="T0" fmla="*/ 206 w 238"/>
                <a:gd name="T1" fmla="*/ 294 h 294"/>
                <a:gd name="T2" fmla="*/ 32 w 238"/>
                <a:gd name="T3" fmla="*/ 294 h 294"/>
                <a:gd name="T4" fmla="*/ 0 w 238"/>
                <a:gd name="T5" fmla="*/ 262 h 294"/>
                <a:gd name="T6" fmla="*/ 0 w 238"/>
                <a:gd name="T7" fmla="*/ 32 h 294"/>
                <a:gd name="T8" fmla="*/ 32 w 238"/>
                <a:gd name="T9" fmla="*/ 0 h 294"/>
                <a:gd name="T10" fmla="*/ 128 w 238"/>
                <a:gd name="T11" fmla="*/ 0 h 294"/>
                <a:gd name="T12" fmla="*/ 238 w 238"/>
                <a:gd name="T13" fmla="*/ 108 h 294"/>
                <a:gd name="T14" fmla="*/ 238 w 238"/>
                <a:gd name="T15" fmla="*/ 262 h 294"/>
                <a:gd name="T16" fmla="*/ 206 w 238"/>
                <a:gd name="T17" fmla="*/ 294 h 294"/>
                <a:gd name="T18" fmla="*/ 32 w 238"/>
                <a:gd name="T19" fmla="*/ 19 h 294"/>
                <a:gd name="T20" fmla="*/ 18 w 238"/>
                <a:gd name="T21" fmla="*/ 32 h 294"/>
                <a:gd name="T22" fmla="*/ 18 w 238"/>
                <a:gd name="T23" fmla="*/ 262 h 294"/>
                <a:gd name="T24" fmla="*/ 32 w 238"/>
                <a:gd name="T25" fmla="*/ 276 h 294"/>
                <a:gd name="T26" fmla="*/ 206 w 238"/>
                <a:gd name="T27" fmla="*/ 276 h 294"/>
                <a:gd name="T28" fmla="*/ 220 w 238"/>
                <a:gd name="T29" fmla="*/ 262 h 294"/>
                <a:gd name="T30" fmla="*/ 220 w 238"/>
                <a:gd name="T31" fmla="*/ 116 h 294"/>
                <a:gd name="T32" fmla="*/ 121 w 238"/>
                <a:gd name="T33" fmla="*/ 19 h 294"/>
                <a:gd name="T34" fmla="*/ 32 w 238"/>
                <a:gd name="T35" fmla="*/ 1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294">
                  <a:moveTo>
                    <a:pt x="206" y="294"/>
                  </a:moveTo>
                  <a:cubicBezTo>
                    <a:pt x="32" y="294"/>
                    <a:pt x="32" y="294"/>
                    <a:pt x="32" y="294"/>
                  </a:cubicBezTo>
                  <a:cubicBezTo>
                    <a:pt x="14" y="294"/>
                    <a:pt x="0" y="280"/>
                    <a:pt x="0" y="26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238" y="108"/>
                    <a:pt x="238" y="108"/>
                    <a:pt x="238" y="108"/>
                  </a:cubicBezTo>
                  <a:cubicBezTo>
                    <a:pt x="238" y="262"/>
                    <a:pt x="238" y="262"/>
                    <a:pt x="238" y="262"/>
                  </a:cubicBezTo>
                  <a:cubicBezTo>
                    <a:pt x="238" y="280"/>
                    <a:pt x="224" y="294"/>
                    <a:pt x="206" y="294"/>
                  </a:cubicBezTo>
                  <a:close/>
                  <a:moveTo>
                    <a:pt x="32" y="19"/>
                  </a:moveTo>
                  <a:cubicBezTo>
                    <a:pt x="24" y="19"/>
                    <a:pt x="18" y="25"/>
                    <a:pt x="18" y="32"/>
                  </a:cubicBezTo>
                  <a:cubicBezTo>
                    <a:pt x="18" y="262"/>
                    <a:pt x="18" y="262"/>
                    <a:pt x="18" y="262"/>
                  </a:cubicBezTo>
                  <a:cubicBezTo>
                    <a:pt x="18" y="270"/>
                    <a:pt x="24" y="276"/>
                    <a:pt x="32" y="276"/>
                  </a:cubicBezTo>
                  <a:cubicBezTo>
                    <a:pt x="206" y="276"/>
                    <a:pt x="206" y="276"/>
                    <a:pt x="206" y="276"/>
                  </a:cubicBezTo>
                  <a:cubicBezTo>
                    <a:pt x="214" y="276"/>
                    <a:pt x="220" y="270"/>
                    <a:pt x="220" y="262"/>
                  </a:cubicBezTo>
                  <a:cubicBezTo>
                    <a:pt x="220" y="116"/>
                    <a:pt x="220" y="116"/>
                    <a:pt x="220" y="116"/>
                  </a:cubicBezTo>
                  <a:cubicBezTo>
                    <a:pt x="121" y="19"/>
                    <a:pt x="121" y="19"/>
                    <a:pt x="121" y="19"/>
                  </a:cubicBezTo>
                  <a:lnTo>
                    <a:pt x="32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6046788" y="5246688"/>
              <a:ext cx="177800" cy="33337"/>
            </a:xfrm>
            <a:custGeom>
              <a:avLst/>
              <a:gdLst>
                <a:gd name="T0" fmla="*/ 42 w 47"/>
                <a:gd name="T1" fmla="*/ 9 h 9"/>
                <a:gd name="T2" fmla="*/ 42 w 47"/>
                <a:gd name="T3" fmla="*/ 9 h 9"/>
                <a:gd name="T4" fmla="*/ 5 w 47"/>
                <a:gd name="T5" fmla="*/ 9 h 9"/>
                <a:gd name="T6" fmla="*/ 0 w 47"/>
                <a:gd name="T7" fmla="*/ 5 h 9"/>
                <a:gd name="T8" fmla="*/ 5 w 47"/>
                <a:gd name="T9" fmla="*/ 0 h 9"/>
                <a:gd name="T10" fmla="*/ 5 w 47"/>
                <a:gd name="T11" fmla="*/ 0 h 9"/>
                <a:gd name="T12" fmla="*/ 42 w 47"/>
                <a:gd name="T13" fmla="*/ 0 h 9"/>
                <a:gd name="T14" fmla="*/ 47 w 47"/>
                <a:gd name="T15" fmla="*/ 5 h 9"/>
                <a:gd name="T16" fmla="*/ 42 w 47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9">
                  <a:moveTo>
                    <a:pt x="42" y="9"/>
                  </a:moveTo>
                  <a:cubicBezTo>
                    <a:pt x="42" y="9"/>
                    <a:pt x="42" y="9"/>
                    <a:pt x="42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7" y="2"/>
                    <a:pt x="47" y="5"/>
                  </a:cubicBezTo>
                  <a:cubicBezTo>
                    <a:pt x="47" y="7"/>
                    <a:pt x="45" y="9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6251576" y="5246688"/>
              <a:ext cx="220663" cy="33337"/>
            </a:xfrm>
            <a:custGeom>
              <a:avLst/>
              <a:gdLst>
                <a:gd name="T0" fmla="*/ 54 w 58"/>
                <a:gd name="T1" fmla="*/ 9 h 9"/>
                <a:gd name="T2" fmla="*/ 54 w 58"/>
                <a:gd name="T3" fmla="*/ 9 h 9"/>
                <a:gd name="T4" fmla="*/ 5 w 58"/>
                <a:gd name="T5" fmla="*/ 9 h 9"/>
                <a:gd name="T6" fmla="*/ 0 w 58"/>
                <a:gd name="T7" fmla="*/ 5 h 9"/>
                <a:gd name="T8" fmla="*/ 5 w 58"/>
                <a:gd name="T9" fmla="*/ 0 h 9"/>
                <a:gd name="T10" fmla="*/ 5 w 58"/>
                <a:gd name="T11" fmla="*/ 0 h 9"/>
                <a:gd name="T12" fmla="*/ 54 w 58"/>
                <a:gd name="T13" fmla="*/ 0 h 9"/>
                <a:gd name="T14" fmla="*/ 58 w 58"/>
                <a:gd name="T15" fmla="*/ 5 h 9"/>
                <a:gd name="T16" fmla="*/ 54 w 58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9"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5"/>
                  </a:cubicBezTo>
                  <a:cubicBezTo>
                    <a:pt x="58" y="7"/>
                    <a:pt x="56" y="9"/>
                    <a:pt x="5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6505576" y="5246688"/>
              <a:ext cx="100013" cy="33337"/>
            </a:xfrm>
            <a:custGeom>
              <a:avLst/>
              <a:gdLst>
                <a:gd name="T0" fmla="*/ 22 w 26"/>
                <a:gd name="T1" fmla="*/ 9 h 9"/>
                <a:gd name="T2" fmla="*/ 22 w 26"/>
                <a:gd name="T3" fmla="*/ 9 h 9"/>
                <a:gd name="T4" fmla="*/ 4 w 26"/>
                <a:gd name="T5" fmla="*/ 9 h 9"/>
                <a:gd name="T6" fmla="*/ 0 w 26"/>
                <a:gd name="T7" fmla="*/ 5 h 9"/>
                <a:gd name="T8" fmla="*/ 4 w 26"/>
                <a:gd name="T9" fmla="*/ 0 h 9"/>
                <a:gd name="T10" fmla="*/ 4 w 26"/>
                <a:gd name="T11" fmla="*/ 0 h 9"/>
                <a:gd name="T12" fmla="*/ 22 w 26"/>
                <a:gd name="T13" fmla="*/ 0 h 9"/>
                <a:gd name="T14" fmla="*/ 26 w 26"/>
                <a:gd name="T15" fmla="*/ 5 h 9"/>
                <a:gd name="T16" fmla="*/ 22 w 26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9"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2"/>
                    <a:pt x="26" y="5"/>
                  </a:cubicBezTo>
                  <a:cubicBezTo>
                    <a:pt x="26" y="7"/>
                    <a:pt x="24" y="9"/>
                    <a:pt x="2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6046788" y="5337175"/>
              <a:ext cx="103188" cy="33337"/>
            </a:xfrm>
            <a:custGeom>
              <a:avLst/>
              <a:gdLst>
                <a:gd name="T0" fmla="*/ 23 w 27"/>
                <a:gd name="T1" fmla="*/ 9 h 9"/>
                <a:gd name="T2" fmla="*/ 5 w 27"/>
                <a:gd name="T3" fmla="*/ 9 h 9"/>
                <a:gd name="T4" fmla="*/ 0 w 27"/>
                <a:gd name="T5" fmla="*/ 4 h 9"/>
                <a:gd name="T6" fmla="*/ 5 w 27"/>
                <a:gd name="T7" fmla="*/ 0 h 9"/>
                <a:gd name="T8" fmla="*/ 23 w 27"/>
                <a:gd name="T9" fmla="*/ 0 h 9"/>
                <a:gd name="T10" fmla="*/ 27 w 27"/>
                <a:gd name="T11" fmla="*/ 4 h 9"/>
                <a:gd name="T12" fmla="*/ 23 w 27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9">
                  <a:moveTo>
                    <a:pt x="23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7"/>
                    <a:pt x="25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6186488" y="5337175"/>
              <a:ext cx="179388" cy="33337"/>
            </a:xfrm>
            <a:custGeom>
              <a:avLst/>
              <a:gdLst>
                <a:gd name="T0" fmla="*/ 42 w 47"/>
                <a:gd name="T1" fmla="*/ 9 h 9"/>
                <a:gd name="T2" fmla="*/ 5 w 47"/>
                <a:gd name="T3" fmla="*/ 9 h 9"/>
                <a:gd name="T4" fmla="*/ 0 w 47"/>
                <a:gd name="T5" fmla="*/ 4 h 9"/>
                <a:gd name="T6" fmla="*/ 5 w 47"/>
                <a:gd name="T7" fmla="*/ 0 h 9"/>
                <a:gd name="T8" fmla="*/ 42 w 47"/>
                <a:gd name="T9" fmla="*/ 0 h 9"/>
                <a:gd name="T10" fmla="*/ 47 w 47"/>
                <a:gd name="T11" fmla="*/ 4 h 9"/>
                <a:gd name="T12" fmla="*/ 42 w 47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">
                  <a:moveTo>
                    <a:pt x="42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7" y="2"/>
                    <a:pt x="47" y="4"/>
                  </a:cubicBezTo>
                  <a:cubicBezTo>
                    <a:pt x="47" y="7"/>
                    <a:pt x="45" y="9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6399213" y="5337175"/>
              <a:ext cx="209550" cy="33337"/>
            </a:xfrm>
            <a:custGeom>
              <a:avLst/>
              <a:gdLst>
                <a:gd name="T0" fmla="*/ 50 w 55"/>
                <a:gd name="T1" fmla="*/ 9 h 9"/>
                <a:gd name="T2" fmla="*/ 5 w 55"/>
                <a:gd name="T3" fmla="*/ 9 h 9"/>
                <a:gd name="T4" fmla="*/ 0 w 55"/>
                <a:gd name="T5" fmla="*/ 4 h 9"/>
                <a:gd name="T6" fmla="*/ 5 w 55"/>
                <a:gd name="T7" fmla="*/ 0 h 9"/>
                <a:gd name="T8" fmla="*/ 50 w 55"/>
                <a:gd name="T9" fmla="*/ 0 h 9"/>
                <a:gd name="T10" fmla="*/ 55 w 55"/>
                <a:gd name="T11" fmla="*/ 4 h 9"/>
                <a:gd name="T12" fmla="*/ 50 w 5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9">
                  <a:moveTo>
                    <a:pt x="50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0" y="7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5" y="2"/>
                    <a:pt x="55" y="4"/>
                  </a:cubicBezTo>
                  <a:cubicBezTo>
                    <a:pt x="55" y="7"/>
                    <a:pt x="53" y="9"/>
                    <a:pt x="5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6046788" y="5438775"/>
              <a:ext cx="212725" cy="34925"/>
            </a:xfrm>
            <a:custGeom>
              <a:avLst/>
              <a:gdLst>
                <a:gd name="T0" fmla="*/ 52 w 56"/>
                <a:gd name="T1" fmla="*/ 9 h 9"/>
                <a:gd name="T2" fmla="*/ 5 w 56"/>
                <a:gd name="T3" fmla="*/ 9 h 9"/>
                <a:gd name="T4" fmla="*/ 0 w 56"/>
                <a:gd name="T5" fmla="*/ 4 h 9"/>
                <a:gd name="T6" fmla="*/ 5 w 56"/>
                <a:gd name="T7" fmla="*/ 0 h 9"/>
                <a:gd name="T8" fmla="*/ 52 w 56"/>
                <a:gd name="T9" fmla="*/ 0 h 9"/>
                <a:gd name="T10" fmla="*/ 56 w 56"/>
                <a:gd name="T11" fmla="*/ 4 h 9"/>
                <a:gd name="T12" fmla="*/ 52 w 56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9">
                  <a:moveTo>
                    <a:pt x="52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7"/>
                    <a:pt x="54" y="9"/>
                    <a:pt x="5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6297613" y="5438775"/>
              <a:ext cx="207963" cy="34925"/>
            </a:xfrm>
            <a:custGeom>
              <a:avLst/>
              <a:gdLst>
                <a:gd name="T0" fmla="*/ 50 w 55"/>
                <a:gd name="T1" fmla="*/ 9 h 9"/>
                <a:gd name="T2" fmla="*/ 5 w 55"/>
                <a:gd name="T3" fmla="*/ 9 h 9"/>
                <a:gd name="T4" fmla="*/ 0 w 55"/>
                <a:gd name="T5" fmla="*/ 4 h 9"/>
                <a:gd name="T6" fmla="*/ 5 w 55"/>
                <a:gd name="T7" fmla="*/ 0 h 9"/>
                <a:gd name="T8" fmla="*/ 50 w 55"/>
                <a:gd name="T9" fmla="*/ 0 h 9"/>
                <a:gd name="T10" fmla="*/ 55 w 55"/>
                <a:gd name="T11" fmla="*/ 4 h 9"/>
                <a:gd name="T12" fmla="*/ 50 w 5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9">
                  <a:moveTo>
                    <a:pt x="50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5" y="2"/>
                    <a:pt x="55" y="4"/>
                  </a:cubicBezTo>
                  <a:cubicBezTo>
                    <a:pt x="55" y="7"/>
                    <a:pt x="53" y="9"/>
                    <a:pt x="5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6540501" y="5438775"/>
              <a:ext cx="65088" cy="34925"/>
            </a:xfrm>
            <a:custGeom>
              <a:avLst/>
              <a:gdLst>
                <a:gd name="T0" fmla="*/ 13 w 17"/>
                <a:gd name="T1" fmla="*/ 9 h 9"/>
                <a:gd name="T2" fmla="*/ 5 w 17"/>
                <a:gd name="T3" fmla="*/ 9 h 9"/>
                <a:gd name="T4" fmla="*/ 0 w 17"/>
                <a:gd name="T5" fmla="*/ 4 h 9"/>
                <a:gd name="T6" fmla="*/ 5 w 17"/>
                <a:gd name="T7" fmla="*/ 0 h 9"/>
                <a:gd name="T8" fmla="*/ 13 w 17"/>
                <a:gd name="T9" fmla="*/ 0 h 9"/>
                <a:gd name="T10" fmla="*/ 17 w 17"/>
                <a:gd name="T11" fmla="*/ 4 h 9"/>
                <a:gd name="T12" fmla="*/ 13 w 17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9">
                  <a:moveTo>
                    <a:pt x="13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5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6046788" y="5522913"/>
              <a:ext cx="103188" cy="38100"/>
            </a:xfrm>
            <a:custGeom>
              <a:avLst/>
              <a:gdLst>
                <a:gd name="T0" fmla="*/ 23 w 27"/>
                <a:gd name="T1" fmla="*/ 10 h 10"/>
                <a:gd name="T2" fmla="*/ 5 w 27"/>
                <a:gd name="T3" fmla="*/ 10 h 10"/>
                <a:gd name="T4" fmla="*/ 0 w 27"/>
                <a:gd name="T5" fmla="*/ 5 h 10"/>
                <a:gd name="T6" fmla="*/ 5 w 27"/>
                <a:gd name="T7" fmla="*/ 0 h 10"/>
                <a:gd name="T8" fmla="*/ 23 w 27"/>
                <a:gd name="T9" fmla="*/ 0 h 10"/>
                <a:gd name="T10" fmla="*/ 27 w 27"/>
                <a:gd name="T11" fmla="*/ 5 h 10"/>
                <a:gd name="T12" fmla="*/ 23 w 27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0">
                  <a:moveTo>
                    <a:pt x="23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5"/>
                  </a:cubicBezTo>
                  <a:cubicBezTo>
                    <a:pt x="27" y="8"/>
                    <a:pt x="25" y="10"/>
                    <a:pt x="2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6186488" y="5522913"/>
              <a:ext cx="160338" cy="38100"/>
            </a:xfrm>
            <a:custGeom>
              <a:avLst/>
              <a:gdLst>
                <a:gd name="T0" fmla="*/ 38 w 42"/>
                <a:gd name="T1" fmla="*/ 10 h 10"/>
                <a:gd name="T2" fmla="*/ 5 w 42"/>
                <a:gd name="T3" fmla="*/ 10 h 10"/>
                <a:gd name="T4" fmla="*/ 0 w 42"/>
                <a:gd name="T5" fmla="*/ 5 h 10"/>
                <a:gd name="T6" fmla="*/ 5 w 42"/>
                <a:gd name="T7" fmla="*/ 0 h 10"/>
                <a:gd name="T8" fmla="*/ 38 w 42"/>
                <a:gd name="T9" fmla="*/ 0 h 10"/>
                <a:gd name="T10" fmla="*/ 42 w 42"/>
                <a:gd name="T11" fmla="*/ 5 h 10"/>
                <a:gd name="T12" fmla="*/ 38 w 4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0">
                  <a:moveTo>
                    <a:pt x="38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0" y="0"/>
                    <a:pt x="42" y="2"/>
                    <a:pt x="42" y="5"/>
                  </a:cubicBezTo>
                  <a:cubicBezTo>
                    <a:pt x="42" y="8"/>
                    <a:pt x="40" y="10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46"/>
            <p:cNvSpPr>
              <a:spLocks noEditPoints="1"/>
            </p:cNvSpPr>
            <p:nvPr/>
          </p:nvSpPr>
          <p:spPr bwMode="auto">
            <a:xfrm>
              <a:off x="6342063" y="4665663"/>
              <a:ext cx="455613" cy="455612"/>
            </a:xfrm>
            <a:custGeom>
              <a:avLst/>
              <a:gdLst>
                <a:gd name="T0" fmla="*/ 120 w 120"/>
                <a:gd name="T1" fmla="*/ 120 h 120"/>
                <a:gd name="T2" fmla="*/ 28 w 120"/>
                <a:gd name="T3" fmla="*/ 120 h 120"/>
                <a:gd name="T4" fmla="*/ 0 w 120"/>
                <a:gd name="T5" fmla="*/ 90 h 120"/>
                <a:gd name="T6" fmla="*/ 1 w 120"/>
                <a:gd name="T7" fmla="*/ 0 h 120"/>
                <a:gd name="T8" fmla="*/ 120 w 120"/>
                <a:gd name="T9" fmla="*/ 120 h 120"/>
                <a:gd name="T10" fmla="*/ 9 w 120"/>
                <a:gd name="T11" fmla="*/ 19 h 120"/>
                <a:gd name="T12" fmla="*/ 8 w 120"/>
                <a:gd name="T13" fmla="*/ 90 h 120"/>
                <a:gd name="T14" fmla="*/ 28 w 120"/>
                <a:gd name="T15" fmla="*/ 112 h 120"/>
                <a:gd name="T16" fmla="*/ 101 w 120"/>
                <a:gd name="T17" fmla="*/ 112 h 120"/>
                <a:gd name="T18" fmla="*/ 9 w 120"/>
                <a:gd name="T19" fmla="*/ 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120" y="120"/>
                  </a:moveTo>
                  <a:cubicBezTo>
                    <a:pt x="28" y="120"/>
                    <a:pt x="28" y="120"/>
                    <a:pt x="28" y="120"/>
                  </a:cubicBezTo>
                  <a:cubicBezTo>
                    <a:pt x="12" y="120"/>
                    <a:pt x="0" y="107"/>
                    <a:pt x="0" y="9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20" y="120"/>
                  </a:lnTo>
                  <a:close/>
                  <a:moveTo>
                    <a:pt x="9" y="19"/>
                  </a:moveTo>
                  <a:cubicBezTo>
                    <a:pt x="8" y="90"/>
                    <a:pt x="8" y="90"/>
                    <a:pt x="8" y="90"/>
                  </a:cubicBezTo>
                  <a:cubicBezTo>
                    <a:pt x="8" y="102"/>
                    <a:pt x="17" y="112"/>
                    <a:pt x="28" y="112"/>
                  </a:cubicBezTo>
                  <a:cubicBezTo>
                    <a:pt x="101" y="112"/>
                    <a:pt x="101" y="112"/>
                    <a:pt x="101" y="112"/>
                  </a:cubicBezTo>
                  <a:lnTo>
                    <a:pt x="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63945" y="1746259"/>
            <a:ext cx="6517015" cy="748972"/>
            <a:chOff x="1163945" y="1746259"/>
            <a:chExt cx="6517015" cy="748972"/>
          </a:xfrm>
        </p:grpSpPr>
        <p:grpSp>
          <p:nvGrpSpPr>
            <p:cNvPr id="44" name="组合 43"/>
            <p:cNvGrpSpPr/>
            <p:nvPr/>
          </p:nvGrpSpPr>
          <p:grpSpPr>
            <a:xfrm>
              <a:off x="2003404" y="1809352"/>
              <a:ext cx="5677556" cy="685879"/>
              <a:chOff x="1800204" y="2977752"/>
              <a:chExt cx="5677556" cy="685879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876404" y="2977752"/>
                <a:ext cx="5601356" cy="52197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表</a:t>
                </a:r>
                <a:r>
                  <a:rPr lang="en-US" altLang="zh-CN" sz="28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</a:t>
                </a:r>
                <a:r>
                  <a:rPr lang="zh-CN" altLang="en-US" sz="28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：全部投资现金流量表</a:t>
                </a:r>
                <a:endParaRPr lang="zh-CN" altLang="en-US" sz="2800" b="1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800204" y="3386632"/>
                <a:ext cx="18473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163945" y="1746259"/>
              <a:ext cx="866241" cy="720000"/>
              <a:chOff x="960745" y="2898038"/>
              <a:chExt cx="866241" cy="720000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1033865" y="2898038"/>
                <a:ext cx="720000" cy="72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960745" y="2906435"/>
                <a:ext cx="866241" cy="7067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4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03</a:t>
                </a:r>
                <a:endParaRPr kumimoji="0" lang="en-US" altLang="zh-CN" sz="4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3968196" y="2352852"/>
            <a:ext cx="7251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349230" y="2618740"/>
            <a:ext cx="8705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范泽松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770" y="161925"/>
            <a:ext cx="1983740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现金流量表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960370" y="339725"/>
            <a:ext cx="9053830" cy="21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7603" y="2666021"/>
            <a:ext cx="6306430" cy="42487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99" y="864330"/>
            <a:ext cx="4810677" cy="12603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947650" y="1604682"/>
            <a:ext cx="2113361" cy="259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005584" y="5229399"/>
            <a:ext cx="1951028" cy="3018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18" idx="0"/>
            <a:endCxn id="12" idx="2"/>
          </p:cNvCxnSpPr>
          <p:nvPr/>
        </p:nvCxnSpPr>
        <p:spPr>
          <a:xfrm flipH="1" flipV="1">
            <a:off x="3004331" y="1864659"/>
            <a:ext cx="2976767" cy="336474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755107"/>
            <a:ext cx="2429435" cy="30821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042" y="814576"/>
            <a:ext cx="4779825" cy="154340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16" y="3694703"/>
            <a:ext cx="3472782" cy="2077326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350111" y="4969422"/>
            <a:ext cx="3112591" cy="18528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620000" y="6311362"/>
            <a:ext cx="2115672" cy="18528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/>
          <p:cNvCxnSpPr>
            <a:stCxn id="28" idx="0"/>
            <a:endCxn id="27" idx="2"/>
          </p:cNvCxnSpPr>
          <p:nvPr/>
        </p:nvCxnSpPr>
        <p:spPr>
          <a:xfrm flipH="1" flipV="1">
            <a:off x="1906407" y="5154706"/>
            <a:ext cx="6771429" cy="11566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2830683" y="245876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770" y="161925"/>
            <a:ext cx="3327400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现金流量表续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960370" y="346075"/>
            <a:ext cx="9053830" cy="15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9020" y="2545976"/>
            <a:ext cx="6382641" cy="40772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30" y="1230067"/>
            <a:ext cx="2505485" cy="111578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280780" y="2111599"/>
            <a:ext cx="741762" cy="3077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05651" y="4162845"/>
            <a:ext cx="741762" cy="213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2830683" y="245876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63945" y="1746259"/>
            <a:ext cx="6517015" cy="748972"/>
            <a:chOff x="1163945" y="1746259"/>
            <a:chExt cx="6517015" cy="748972"/>
          </a:xfrm>
        </p:grpSpPr>
        <p:grpSp>
          <p:nvGrpSpPr>
            <p:cNvPr id="44" name="组合 43"/>
            <p:cNvGrpSpPr/>
            <p:nvPr/>
          </p:nvGrpSpPr>
          <p:grpSpPr>
            <a:xfrm>
              <a:off x="2003404" y="1809353"/>
              <a:ext cx="5677556" cy="685878"/>
              <a:chOff x="1800204" y="2977753"/>
              <a:chExt cx="5677556" cy="685878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876404" y="2977753"/>
                <a:ext cx="5601356" cy="52197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表</a:t>
                </a:r>
                <a:r>
                  <a:rPr lang="en-US" sz="28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3</a:t>
                </a:r>
                <a:r>
                  <a:rPr lang="zh-CN" altLang="en-US" sz="28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：自有资金投资现金流量表</a:t>
                </a:r>
                <a:endParaRPr lang="zh-CN" altLang="en-US" sz="2800" b="1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800204" y="3386632"/>
                <a:ext cx="18473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163945" y="1746259"/>
              <a:ext cx="866241" cy="720000"/>
              <a:chOff x="960745" y="2898038"/>
              <a:chExt cx="866241" cy="720000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1033865" y="2898038"/>
                <a:ext cx="720000" cy="72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960745" y="2906435"/>
                <a:ext cx="866241" cy="7067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4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04</a:t>
                </a:r>
                <a:endParaRPr kumimoji="0" lang="en-US" altLang="zh-CN" sz="4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3968196" y="2352852"/>
            <a:ext cx="7251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349230" y="2618740"/>
            <a:ext cx="8705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苟鹏杰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770" y="162243"/>
            <a:ext cx="3013075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自有资金投资现金流量表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763645" y="361315"/>
            <a:ext cx="8159750" cy="22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03375"/>
            <a:ext cx="6036945" cy="43459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660" y="1603375"/>
            <a:ext cx="5990590" cy="43783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770" y="162243"/>
            <a:ext cx="3013075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现金流入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074545" y="340360"/>
            <a:ext cx="9848850" cy="20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545" y="1057275"/>
            <a:ext cx="11547475" cy="14808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3895" y="3034665"/>
            <a:ext cx="57137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/>
              <a:t>销售收入=产品销售数量×产品单价。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20" y="2834005"/>
            <a:ext cx="4838700" cy="923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980" y="4053840"/>
            <a:ext cx="3930015" cy="24682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768715" y="6055360"/>
            <a:ext cx="1226185" cy="374650"/>
          </a:xfrm>
          <a:prstGeom prst="rect">
            <a:avLst/>
          </a:prstGeom>
          <a:noFill/>
          <a:ln w="76200"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10240645" y="2201545"/>
            <a:ext cx="981075" cy="398335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02640" y="4053205"/>
            <a:ext cx="571373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/>
              <a:t>回收流动资金</a:t>
            </a:r>
            <a:r>
              <a:rPr lang="zh-CN" sz="2800"/>
              <a:t>：投资的项目在项目结束的时候，把原本投放在各种流动资产上的运营资金收回来</a:t>
            </a:r>
            <a:endParaRPr lang="zh-CN" sz="2800"/>
          </a:p>
        </p:txBody>
      </p:sp>
      <p:sp>
        <p:nvSpPr>
          <p:cNvPr id="11" name="文本框 10"/>
          <p:cNvSpPr txBox="1"/>
          <p:nvPr/>
        </p:nvSpPr>
        <p:spPr>
          <a:xfrm>
            <a:off x="1945005" y="5784850"/>
            <a:ext cx="29006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计算期最后一年将资产出卖后获得的现金流收入</a:t>
            </a:r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4684395" y="2562860"/>
            <a:ext cx="6682105" cy="34347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770" y="162243"/>
            <a:ext cx="3013075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现金流出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074545" y="340360"/>
            <a:ext cx="9848850" cy="20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440" y="1900555"/>
            <a:ext cx="11755120" cy="9493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33390" y="3244850"/>
            <a:ext cx="56426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经营成本包括了：销售费用、管理费用、财务费用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19405" y="3106420"/>
            <a:ext cx="2511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固投中的自有资金总额为</a:t>
            </a:r>
            <a:r>
              <a:rPr lang="en-US" altLang="zh-CN"/>
              <a:t>4000</a:t>
            </a:r>
            <a:r>
              <a:rPr lang="zh-CN" altLang="en-US"/>
              <a:t>万元</a:t>
            </a:r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" y="521335"/>
            <a:ext cx="11638915" cy="12192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3900805"/>
            <a:ext cx="11754485" cy="52197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18440" y="6179185"/>
            <a:ext cx="10134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所得税</a:t>
            </a:r>
            <a:r>
              <a:rPr lang="en-US" altLang="zh-CN"/>
              <a:t>=</a:t>
            </a:r>
            <a:r>
              <a:rPr lang="zh-CN" altLang="en-US"/>
              <a:t>利润总额</a:t>
            </a:r>
            <a:r>
              <a:rPr lang="en-US" altLang="zh-CN"/>
              <a:t>*</a:t>
            </a:r>
            <a:r>
              <a:rPr lang="zh-CN" altLang="en-US"/>
              <a:t>所得税税率</a:t>
            </a:r>
            <a:r>
              <a:rPr lang="en-US" altLang="zh-CN"/>
              <a:t>——</a:t>
            </a:r>
            <a:r>
              <a:rPr lang="zh-CN" altLang="en-US"/>
              <a:t>所得税税率</a:t>
            </a:r>
            <a:r>
              <a:rPr lang="en-US" altLang="zh-CN"/>
              <a:t>=</a:t>
            </a:r>
            <a:r>
              <a:rPr lang="zh-CN" altLang="en-US"/>
              <a:t>所得税÷利润总额，所得税税率</a:t>
            </a:r>
            <a:r>
              <a:rPr lang="en-US" altLang="zh-CN"/>
              <a:t>-0.33%</a:t>
            </a:r>
            <a:endParaRPr lang="en-US" altLang="zh-CN"/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340360" y="4403725"/>
            <a:ext cx="0" cy="1746250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72770" y="4710430"/>
            <a:ext cx="59016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销售税金及附加的计算公式为（销项税－进项税）×10％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72770" y="5366385"/>
            <a:ext cx="404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化肥厂的销项税和进项税税率为</a:t>
            </a:r>
            <a:r>
              <a:rPr lang="en-US" altLang="zh-CN"/>
              <a:t>13%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770" y="162243"/>
            <a:ext cx="3013075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现金流出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074545" y="340360"/>
            <a:ext cx="9848850" cy="20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545" y="521335"/>
            <a:ext cx="11638915" cy="121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" y="1900555"/>
            <a:ext cx="11655425" cy="10217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5755" y="3408680"/>
            <a:ext cx="5541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固定投资本金偿还</a:t>
            </a:r>
            <a:endParaRPr lang="en-US" altLang="zh-CN"/>
          </a:p>
          <a:p>
            <a:r>
              <a:rPr lang="en-US" altLang="zh-CN"/>
              <a:t>P=1000(</a:t>
            </a:r>
            <a:r>
              <a:rPr lang="en-US" altLang="zh-CN">
                <a:sym typeface="+mn-ea"/>
              </a:rPr>
              <a:t>P/F,10%,1</a:t>
            </a:r>
            <a:r>
              <a:rPr lang="en-US" altLang="zh-CN"/>
              <a:t>)+2000(P/F,10%,2)+1000(P/F,10%,1)</a:t>
            </a:r>
            <a:endParaRPr lang="en-US" altLang="zh-CN"/>
          </a:p>
          <a:p>
            <a:r>
              <a:rPr lang="en-US" altLang="zh-CN"/>
              <a:t>A=P(A/P,10%,10)</a:t>
            </a:r>
            <a:endParaRPr lang="en-US" altLang="zh-CN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2074545" y="2138045"/>
            <a:ext cx="1786890" cy="127063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670" y="3226435"/>
            <a:ext cx="5067300" cy="9239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802495" y="4262120"/>
            <a:ext cx="2005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每年借每年还</a:t>
            </a:r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9749790" y="2540000"/>
            <a:ext cx="1602105" cy="1009650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9721215" y="2900680"/>
            <a:ext cx="1717040" cy="102425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167245" y="4314825"/>
            <a:ext cx="1746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2490*10%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325755" y="4817110"/>
            <a:ext cx="51447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固定资产利息支付</a:t>
            </a:r>
            <a:endParaRPr lang="en-US" altLang="zh-CN"/>
          </a:p>
          <a:p>
            <a:r>
              <a:rPr lang="zh-CN" altLang="en-US"/>
              <a:t>第四年：</a:t>
            </a:r>
            <a:r>
              <a:rPr lang="en-US" altLang="zh-CN"/>
              <a:t>4630.5*10%=463.05</a:t>
            </a:r>
            <a:endParaRPr lang="en-US" altLang="zh-CN"/>
          </a:p>
          <a:p>
            <a:r>
              <a:rPr lang="zh-CN" altLang="en-US"/>
              <a:t>第五年：（</a:t>
            </a:r>
            <a:r>
              <a:rPr lang="en-US" altLang="zh-CN"/>
              <a:t>4630.5-463</a:t>
            </a:r>
            <a:r>
              <a:rPr lang="zh-CN" altLang="en-US"/>
              <a:t>）</a:t>
            </a:r>
            <a:r>
              <a:rPr lang="en-US" altLang="zh-CN"/>
              <a:t>*10%=416.7</a:t>
            </a:r>
            <a:endParaRPr lang="en-US" altLang="zh-CN"/>
          </a:p>
          <a:p>
            <a:r>
              <a:rPr lang="zh-CN" altLang="en-US"/>
              <a:t>第六年：（</a:t>
            </a:r>
            <a:r>
              <a:rPr lang="en-US" altLang="zh-CN"/>
              <a:t>4630.5-463-417</a:t>
            </a:r>
            <a:r>
              <a:rPr lang="zh-CN" altLang="en-US"/>
              <a:t>）</a:t>
            </a:r>
            <a:r>
              <a:rPr lang="en-US" altLang="zh-CN"/>
              <a:t>*10%=375</a:t>
            </a:r>
            <a:endParaRPr lang="en-US" altLang="zh-CN"/>
          </a:p>
          <a:p>
            <a:r>
              <a:rPr lang="zh-CN" altLang="en-US"/>
              <a:t>第七年：（</a:t>
            </a:r>
            <a:r>
              <a:rPr lang="en-US" altLang="zh-CN"/>
              <a:t>4630.5-463-417-375</a:t>
            </a:r>
            <a:r>
              <a:rPr lang="zh-CN" altLang="en-US"/>
              <a:t>）</a:t>
            </a:r>
            <a:r>
              <a:rPr lang="en-US" altLang="zh-CN"/>
              <a:t>*10%=</a:t>
            </a:r>
            <a:r>
              <a:rPr lang="zh-CN" altLang="en-US"/>
              <a:t>。。。。</a:t>
            </a:r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3046730" y="2493010"/>
            <a:ext cx="918210" cy="265747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3747135" y="2538095"/>
            <a:ext cx="806450" cy="284543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4206240" y="2447925"/>
            <a:ext cx="859790" cy="3298190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63945" y="1746259"/>
            <a:ext cx="6517015" cy="748972"/>
            <a:chOff x="1163945" y="1746259"/>
            <a:chExt cx="6517015" cy="748972"/>
          </a:xfrm>
        </p:grpSpPr>
        <p:grpSp>
          <p:nvGrpSpPr>
            <p:cNvPr id="44" name="组合 43"/>
            <p:cNvGrpSpPr/>
            <p:nvPr/>
          </p:nvGrpSpPr>
          <p:grpSpPr>
            <a:xfrm>
              <a:off x="2003404" y="1808727"/>
              <a:ext cx="5677556" cy="686504"/>
              <a:chOff x="1800204" y="2977127"/>
              <a:chExt cx="5677556" cy="686504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876404" y="2977127"/>
                <a:ext cx="5601356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表</a:t>
                </a:r>
                <a:r>
                  <a:rPr lang="en-US" altLang="zh-CN" sz="28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</a:t>
                </a:r>
                <a:r>
                  <a:rPr lang="zh-CN" altLang="en-US" sz="28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：资金来源与运用表</a:t>
                </a:r>
                <a:endParaRPr kumimoji="0" lang="en-US" altLang="zh-CN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800204" y="3386632"/>
                <a:ext cx="18473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163945" y="1746259"/>
              <a:ext cx="866241" cy="720000"/>
              <a:chOff x="960745" y="2898038"/>
              <a:chExt cx="866241" cy="720000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1033865" y="2898038"/>
                <a:ext cx="720000" cy="72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960745" y="2906435"/>
                <a:ext cx="866241" cy="7067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4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05</a:t>
                </a:r>
                <a:endParaRPr kumimoji="0" lang="en-US" altLang="zh-CN" sz="4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3968196" y="2352852"/>
            <a:ext cx="7251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349230" y="2618740"/>
            <a:ext cx="8705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王子旸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282560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资金来源与运用表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17900" y="361354"/>
            <a:ext cx="8496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86" y="1282700"/>
            <a:ext cx="6085506" cy="431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251" y="1415891"/>
            <a:ext cx="5977749" cy="410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111"/>
          <p:cNvSpPr/>
          <p:nvPr/>
        </p:nvSpPr>
        <p:spPr>
          <a:xfrm>
            <a:off x="-42413" y="2425700"/>
            <a:ext cx="12234569" cy="27559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460777" y="591676"/>
            <a:ext cx="32704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6" name="直接连接符 115"/>
          <p:cNvCxnSpPr/>
          <p:nvPr/>
        </p:nvCxnSpPr>
        <p:spPr>
          <a:xfrm flipH="1">
            <a:off x="4183992" y="685800"/>
            <a:ext cx="332008" cy="558800"/>
          </a:xfrm>
          <a:prstGeom prst="line">
            <a:avLst/>
          </a:prstGeom>
          <a:ln w="22225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 flipH="1">
            <a:off x="7676001" y="685800"/>
            <a:ext cx="332008" cy="558800"/>
          </a:xfrm>
          <a:prstGeom prst="line">
            <a:avLst/>
          </a:prstGeom>
          <a:ln w="2222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 flipH="1">
            <a:off x="7750274" y="685800"/>
            <a:ext cx="332008" cy="558800"/>
          </a:xfrm>
          <a:prstGeom prst="line">
            <a:avLst/>
          </a:prstGeom>
          <a:ln w="47625" cap="rnd">
            <a:solidFill>
              <a:schemeClr val="accent2">
                <a:lumMod val="7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 flipH="1">
            <a:off x="4113858" y="685800"/>
            <a:ext cx="332008" cy="558800"/>
          </a:xfrm>
          <a:prstGeom prst="line">
            <a:avLst/>
          </a:prstGeom>
          <a:ln w="47625" cap="rnd">
            <a:solidFill>
              <a:schemeClr val="accent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1290955" y="2814320"/>
            <a:ext cx="2395855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基础财务报表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39" name="组合 138"/>
          <p:cNvGrpSpPr/>
          <p:nvPr/>
        </p:nvGrpSpPr>
        <p:grpSpPr>
          <a:xfrm>
            <a:off x="451475" y="2842904"/>
            <a:ext cx="866241" cy="720000"/>
            <a:chOff x="960745" y="2898038"/>
            <a:chExt cx="866241" cy="720000"/>
          </a:xfrm>
        </p:grpSpPr>
        <p:sp>
          <p:nvSpPr>
            <p:cNvPr id="121" name="矩形 120"/>
            <p:cNvSpPr/>
            <p:nvPr/>
          </p:nvSpPr>
          <p:spPr>
            <a:xfrm>
              <a:off x="1033865" y="2898038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60745" y="2905869"/>
              <a:ext cx="866241" cy="70788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01</a:t>
              </a:r>
              <a:endPara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82" name="矩形 81"/>
          <p:cNvSpPr/>
          <p:nvPr/>
        </p:nvSpPr>
        <p:spPr>
          <a:xfrm>
            <a:off x="1290955" y="3878580"/>
            <a:ext cx="3688080" cy="95313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损益及利润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分配表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426612" y="4109334"/>
            <a:ext cx="1008380" cy="720000"/>
            <a:chOff x="823396" y="4056809"/>
            <a:chExt cx="1008380" cy="720000"/>
          </a:xfrm>
        </p:grpSpPr>
        <p:sp>
          <p:nvSpPr>
            <p:cNvPr id="122" name="矩形 121"/>
            <p:cNvSpPr/>
            <p:nvPr/>
          </p:nvSpPr>
          <p:spPr>
            <a:xfrm>
              <a:off x="953397" y="4056809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823396" y="4063477"/>
              <a:ext cx="1008380" cy="70675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02</a:t>
              </a:r>
              <a:endPara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4114458" y="2607473"/>
            <a:ext cx="4558665" cy="956036"/>
            <a:chOff x="4623728" y="2590328"/>
            <a:chExt cx="4558665" cy="956036"/>
          </a:xfrm>
        </p:grpSpPr>
        <p:sp>
          <p:nvSpPr>
            <p:cNvPr id="88" name="矩形 87"/>
            <p:cNvSpPr/>
            <p:nvPr/>
          </p:nvSpPr>
          <p:spPr>
            <a:xfrm>
              <a:off x="5517173" y="2590328"/>
              <a:ext cx="3665220" cy="95313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全部投资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现金流量表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130" name="组合 129"/>
            <p:cNvGrpSpPr/>
            <p:nvPr/>
          </p:nvGrpSpPr>
          <p:grpSpPr>
            <a:xfrm>
              <a:off x="4623728" y="2825791"/>
              <a:ext cx="922655" cy="720573"/>
              <a:chOff x="4357028" y="2897465"/>
              <a:chExt cx="922655" cy="720573"/>
            </a:xfrm>
          </p:grpSpPr>
          <p:sp>
            <p:nvSpPr>
              <p:cNvPr id="124" name="矩形 123"/>
              <p:cNvSpPr/>
              <p:nvPr/>
            </p:nvSpPr>
            <p:spPr>
              <a:xfrm>
                <a:off x="4466850" y="2898038"/>
                <a:ext cx="720000" cy="72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4357028" y="2897465"/>
                <a:ext cx="922655" cy="7067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4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03</a:t>
                </a:r>
                <a:endPara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1" name="组合 140"/>
          <p:cNvGrpSpPr/>
          <p:nvPr/>
        </p:nvGrpSpPr>
        <p:grpSpPr>
          <a:xfrm>
            <a:off x="4138422" y="3890807"/>
            <a:ext cx="5098415" cy="953135"/>
            <a:chOff x="4647692" y="3873662"/>
            <a:chExt cx="5098415" cy="953135"/>
          </a:xfrm>
        </p:grpSpPr>
        <p:sp>
          <p:nvSpPr>
            <p:cNvPr id="94" name="矩形 93"/>
            <p:cNvSpPr/>
            <p:nvPr/>
          </p:nvSpPr>
          <p:spPr>
            <a:xfrm>
              <a:off x="5517007" y="3873662"/>
              <a:ext cx="4229100" cy="95313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自有资金投资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现金流量表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137" name="组合 136"/>
            <p:cNvGrpSpPr/>
            <p:nvPr/>
          </p:nvGrpSpPr>
          <p:grpSpPr>
            <a:xfrm>
              <a:off x="4647692" y="4092189"/>
              <a:ext cx="891717" cy="720000"/>
              <a:chOff x="4380992" y="4020050"/>
              <a:chExt cx="891717" cy="720000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4466850" y="4020050"/>
                <a:ext cx="720000" cy="72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4380992" y="4026107"/>
                <a:ext cx="891717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4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04</a:t>
                </a:r>
                <a:endPara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2" name="组合 141"/>
          <p:cNvGrpSpPr/>
          <p:nvPr/>
        </p:nvGrpSpPr>
        <p:grpSpPr>
          <a:xfrm>
            <a:off x="7928238" y="2841634"/>
            <a:ext cx="3897630" cy="720000"/>
            <a:chOff x="8437508" y="2825759"/>
            <a:chExt cx="3897630" cy="720000"/>
          </a:xfrm>
        </p:grpSpPr>
        <p:sp>
          <p:nvSpPr>
            <p:cNvPr id="100" name="矩形 99"/>
            <p:cNvSpPr/>
            <p:nvPr/>
          </p:nvSpPr>
          <p:spPr>
            <a:xfrm>
              <a:off x="9243323" y="2829164"/>
              <a:ext cx="3091815" cy="52197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资金来源与运用表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129" name="组合 128"/>
            <p:cNvGrpSpPr/>
            <p:nvPr/>
          </p:nvGrpSpPr>
          <p:grpSpPr>
            <a:xfrm>
              <a:off x="8437508" y="2825759"/>
              <a:ext cx="822524" cy="720000"/>
              <a:chOff x="8132708" y="2905159"/>
              <a:chExt cx="822524" cy="720000"/>
            </a:xfrm>
          </p:grpSpPr>
          <p:sp>
            <p:nvSpPr>
              <p:cNvPr id="126" name="矩形 125"/>
              <p:cNvSpPr/>
              <p:nvPr/>
            </p:nvSpPr>
            <p:spPr>
              <a:xfrm>
                <a:off x="8183970" y="2905159"/>
                <a:ext cx="720000" cy="72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8132708" y="2911216"/>
                <a:ext cx="822524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4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05</a:t>
                </a:r>
                <a:endPara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3" name="组合 142"/>
          <p:cNvGrpSpPr/>
          <p:nvPr/>
        </p:nvGrpSpPr>
        <p:grpSpPr>
          <a:xfrm>
            <a:off x="7896488" y="4109334"/>
            <a:ext cx="3411220" cy="720000"/>
            <a:chOff x="8405758" y="4092189"/>
            <a:chExt cx="3411220" cy="720000"/>
          </a:xfrm>
        </p:grpSpPr>
        <p:sp>
          <p:nvSpPr>
            <p:cNvPr id="108" name="矩形 107"/>
            <p:cNvSpPr/>
            <p:nvPr/>
          </p:nvSpPr>
          <p:spPr>
            <a:xfrm>
              <a:off x="9243323" y="4095593"/>
              <a:ext cx="2573655" cy="52197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资产负债表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128" name="组合 127"/>
            <p:cNvGrpSpPr/>
            <p:nvPr/>
          </p:nvGrpSpPr>
          <p:grpSpPr>
            <a:xfrm>
              <a:off x="8405758" y="4092189"/>
              <a:ext cx="886024" cy="720000"/>
              <a:chOff x="8113658" y="4047284"/>
              <a:chExt cx="886024" cy="720000"/>
            </a:xfrm>
          </p:grpSpPr>
          <p:sp>
            <p:nvSpPr>
              <p:cNvPr id="125" name="矩形 124"/>
              <p:cNvSpPr/>
              <p:nvPr/>
            </p:nvSpPr>
            <p:spPr>
              <a:xfrm>
                <a:off x="8196670" y="4047284"/>
                <a:ext cx="720000" cy="72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8113658" y="4053341"/>
                <a:ext cx="886024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4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06</a:t>
                </a:r>
                <a:endPara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资金来源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237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17900" y="361354"/>
            <a:ext cx="8496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57200" y="2812063"/>
            <a:ext cx="11475720" cy="129266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资金来源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利润总额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折旧与摊销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长期借款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短期借款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自有资金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回收固定资产余值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回收流动资金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建设期（主要涉及长期借款，短期借款及自有资金）：资金来源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长期借款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短期借款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自有资金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48641" y="793433"/>
            <a:ext cx="5593080" cy="1814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0285" y="923925"/>
            <a:ext cx="6013233" cy="1651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8" r="4043" b="7065"/>
          <a:stretch>
            <a:fillRect/>
          </a:stretch>
        </p:blipFill>
        <p:spPr bwMode="auto">
          <a:xfrm>
            <a:off x="293370" y="4191000"/>
            <a:ext cx="6337331" cy="227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132320" y="4770120"/>
            <a:ext cx="4846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1500+1000=2500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1500+2000=3500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1000+1000=2000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2490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资金来源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237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17900" y="361354"/>
            <a:ext cx="8496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0287014" y="4280884"/>
            <a:ext cx="1107577" cy="38125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XXXXX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9488241" y="4471513"/>
            <a:ext cx="728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6240" y="868680"/>
            <a:ext cx="6771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生产经营期（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4-14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年）：资金来源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利润总额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折旧与摊销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2440" y="1493520"/>
            <a:ext cx="10312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利润总额（见表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销售收入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经营成本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折旧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建投借款利息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流资借款利息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销售税金附加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06880" y="2118360"/>
            <a:ext cx="6978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折旧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8000+630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1-5%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÷15=547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0080" y="2682240"/>
            <a:ext cx="10126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521+547=1068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第五年：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1307+547=1854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=1354+547=1901……..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9120" y="3718560"/>
            <a:ext cx="10482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生产经营期（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年）：资金来源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利润总额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折旧与摊销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回收固定资产余值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回收流动资金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83080" y="4267200"/>
            <a:ext cx="6649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回收固定资产余值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=8630-547×12=2066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7240" y="4968240"/>
            <a:ext cx="4881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1724+547+2066+2490=6827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资金运用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237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17900" y="361354"/>
            <a:ext cx="8496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0287014" y="4280884"/>
            <a:ext cx="1107577" cy="38125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XXXXX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9488241" y="4471513"/>
            <a:ext cx="728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 b="8117"/>
          <a:stretch>
            <a:fillRect/>
          </a:stretch>
        </p:blipFill>
        <p:spPr bwMode="auto">
          <a:xfrm>
            <a:off x="0" y="1347789"/>
            <a:ext cx="6215839" cy="138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4090" b="5087"/>
          <a:stretch>
            <a:fillRect/>
          </a:stretch>
        </p:blipFill>
        <p:spPr bwMode="auto">
          <a:xfrm>
            <a:off x="6339840" y="1289685"/>
            <a:ext cx="585216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518160" y="3093720"/>
            <a:ext cx="1060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资金运用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固定投资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流动资金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所得税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应付利润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长期借款本金偿还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短期借款本金偿还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3880" y="3916680"/>
            <a:ext cx="5851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建设期（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年）：资金运用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固定投资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流动资金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1520" y="4678680"/>
            <a:ext cx="10543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2500+0=2500   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3500+0=3500   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2000+0=2000   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年：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0+2490=2490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资金运用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237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17900" y="361354"/>
            <a:ext cx="8496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0287014" y="4280884"/>
            <a:ext cx="1107577" cy="38125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XXXXX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9488241" y="4471513"/>
            <a:ext cx="728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 b="8117"/>
          <a:stretch>
            <a:fillRect/>
          </a:stretch>
        </p:blipFill>
        <p:spPr bwMode="auto">
          <a:xfrm>
            <a:off x="0" y="1347789"/>
            <a:ext cx="6215839" cy="138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4090" b="5087"/>
          <a:stretch>
            <a:fillRect/>
          </a:stretch>
        </p:blipFill>
        <p:spPr bwMode="auto">
          <a:xfrm>
            <a:off x="6339840" y="1289685"/>
            <a:ext cx="585216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518160" y="3093720"/>
            <a:ext cx="1060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资金运用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固定投资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流动资金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所得税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应付利润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长期借款本金偿还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短期借款本金偿还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3880" y="3916680"/>
            <a:ext cx="8028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生产经营期（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4-13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年）：资金运用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所得税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应付利润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长期本金偿还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1520" y="4678680"/>
            <a:ext cx="9624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所得税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：按税率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0.33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应付利润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：税后利润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盈余公积金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公益金   （由表一）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3920" y="5288280"/>
            <a:ext cx="10945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172+296+463=931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431+744+463=1638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447+771+463=1681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462+797+463=1722…….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资金运用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237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17900" y="361354"/>
            <a:ext cx="8496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0287014" y="4280884"/>
            <a:ext cx="1107577" cy="38125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XXXXX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9488241" y="4471513"/>
            <a:ext cx="728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 b="8117"/>
          <a:stretch>
            <a:fillRect/>
          </a:stretch>
        </p:blipFill>
        <p:spPr bwMode="auto">
          <a:xfrm>
            <a:off x="0" y="1347789"/>
            <a:ext cx="6215839" cy="138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4090" b="5087"/>
          <a:stretch>
            <a:fillRect/>
          </a:stretch>
        </p:blipFill>
        <p:spPr bwMode="auto">
          <a:xfrm>
            <a:off x="6339840" y="1289685"/>
            <a:ext cx="585216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518160" y="3093720"/>
            <a:ext cx="1060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资金运用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固定投资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流动资金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所得税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应付利润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长期借款本金偿还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短期借款本金偿还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3880" y="3916680"/>
            <a:ext cx="10434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生产经营期（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14-15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年）：资金运用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所得税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应付利润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长期本金偿还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短期借款本金偿还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6280" y="4434840"/>
            <a:ext cx="10761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由于第四年投产后开始还贷，每年付清利息并分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还清建设期利息资本化后的全部存款本金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故第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年时已将长期借款还清，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年长期借款本金偿还为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3920" y="5364480"/>
            <a:ext cx="7880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569+981+0=1550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569+981+0+2490=4040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309992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盈余资金与累计盈余资金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237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17900" y="361354"/>
            <a:ext cx="8496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0287014" y="4280884"/>
            <a:ext cx="1107577" cy="38125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XXXXX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9488241" y="4471513"/>
            <a:ext cx="728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90600" y="2240280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盈余资金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资金来源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资金运用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累计盈余资金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前一年累计盈余资金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当年盈余资金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3880" y="3154680"/>
            <a:ext cx="83904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建设期：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年：盈余资金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=2500-2500=0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累计盈余资金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年：盈余资金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=3500-3500=0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累计盈余资金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=0+0=0   ……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1040" y="4343400"/>
            <a:ext cx="101152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生产经营期：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年：盈余资金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=1068-931=137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累计盈余资金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=137+0=137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年：盈余资金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=1854-1638=216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累计盈余资金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=216+137=353   ……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/>
          <a:srcRect t="52370" r="2790"/>
          <a:stretch>
            <a:fillRect/>
          </a:stretch>
        </p:blipFill>
        <p:spPr bwMode="auto">
          <a:xfrm>
            <a:off x="0" y="1249680"/>
            <a:ext cx="6935152" cy="612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29306" t="51185" r="1360" b="8519"/>
          <a:stretch>
            <a:fillRect/>
          </a:stretch>
        </p:blipFill>
        <p:spPr bwMode="auto">
          <a:xfrm>
            <a:off x="6903720" y="1234440"/>
            <a:ext cx="4953000" cy="51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63945" y="1746259"/>
            <a:ext cx="6517015" cy="748972"/>
            <a:chOff x="1163945" y="1746259"/>
            <a:chExt cx="6517015" cy="748972"/>
          </a:xfrm>
        </p:grpSpPr>
        <p:grpSp>
          <p:nvGrpSpPr>
            <p:cNvPr id="44" name="组合 43"/>
            <p:cNvGrpSpPr/>
            <p:nvPr/>
          </p:nvGrpSpPr>
          <p:grpSpPr>
            <a:xfrm>
              <a:off x="2003404" y="1809352"/>
              <a:ext cx="5677556" cy="685879"/>
              <a:chOff x="1800204" y="2977752"/>
              <a:chExt cx="5677556" cy="685879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876404" y="2977752"/>
                <a:ext cx="5601356" cy="52197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表</a:t>
                </a:r>
                <a:r>
                  <a:rPr lang="en-US" altLang="zh-CN" sz="28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5</a:t>
                </a:r>
                <a:r>
                  <a:rPr lang="zh-CN" altLang="en-US" sz="28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：资产负债表</a:t>
                </a:r>
                <a:endParaRPr lang="zh-CN" altLang="en-US" sz="2800" b="1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800204" y="3386632"/>
                <a:ext cx="18473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163945" y="1746259"/>
              <a:ext cx="866241" cy="720000"/>
              <a:chOff x="960745" y="2898038"/>
              <a:chExt cx="866241" cy="720000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1033865" y="2898038"/>
                <a:ext cx="720000" cy="72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960745" y="2906435"/>
                <a:ext cx="866241" cy="7067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4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06</a:t>
                </a:r>
                <a:endParaRPr kumimoji="0" lang="en-US" altLang="zh-CN" sz="4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3968196" y="2352852"/>
            <a:ext cx="7251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349230" y="2618740"/>
            <a:ext cx="8705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赵婉辰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964"/>
            <a:ext cx="2372508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资产负债表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06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>
            <a:stCxn id="15" idx="3"/>
          </p:cNvCxnSpPr>
          <p:nvPr/>
        </p:nvCxnSpPr>
        <p:spPr>
          <a:xfrm>
            <a:off x="2945428" y="361354"/>
            <a:ext cx="90687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830683" y="245876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1635" t="5323"/>
          <a:stretch>
            <a:fillRect/>
          </a:stretch>
        </p:blipFill>
        <p:spPr>
          <a:xfrm>
            <a:off x="5226050" y="1450975"/>
            <a:ext cx="6346190" cy="45675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1310" t="7190" r="4679"/>
          <a:stretch>
            <a:fillRect/>
          </a:stretch>
        </p:blipFill>
        <p:spPr>
          <a:xfrm>
            <a:off x="694055" y="1472565"/>
            <a:ext cx="6309995" cy="46723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26050" y="750570"/>
            <a:ext cx="4287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资产负债表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16425" y="6018530"/>
            <a:ext cx="3905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资产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负债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所有者权益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964"/>
            <a:ext cx="2372508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资产部分</a:t>
            </a:r>
            <a:endParaRPr lang="zh-CN" altLang="en-US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06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>
            <a:stCxn id="15" idx="3"/>
          </p:cNvCxnSpPr>
          <p:nvPr/>
        </p:nvCxnSpPr>
        <p:spPr>
          <a:xfrm>
            <a:off x="2945428" y="361354"/>
            <a:ext cx="90687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830683" y="245876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145" y="920750"/>
            <a:ext cx="10379710" cy="19164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28265" y="3196590"/>
            <a:ext cx="54521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流动资产总额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流动资产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累计盈余资金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肘形连接符 7"/>
          <p:cNvCxnSpPr/>
          <p:nvPr/>
        </p:nvCxnSpPr>
        <p:spPr>
          <a:xfrm>
            <a:off x="779780" y="1746250"/>
            <a:ext cx="1848485" cy="1644015"/>
          </a:xfrm>
          <a:prstGeom prst="bentConnector3">
            <a:avLst>
              <a:gd name="adj1" fmla="val 618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802640" y="1621155"/>
            <a:ext cx="1480185" cy="3098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990" y="3844290"/>
            <a:ext cx="4109720" cy="54419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841115" y="1879600"/>
            <a:ext cx="7557135" cy="240665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肘形连接符 11"/>
          <p:cNvCxnSpPr/>
          <p:nvPr/>
        </p:nvCxnSpPr>
        <p:spPr>
          <a:xfrm rot="5400000">
            <a:off x="9912350" y="2404745"/>
            <a:ext cx="1770380" cy="1201420"/>
          </a:xfrm>
          <a:prstGeom prst="bentConnector3">
            <a:avLst>
              <a:gd name="adj1" fmla="val 50036"/>
            </a:avLst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8830945" y="3792855"/>
            <a:ext cx="1221105" cy="394335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628265" y="4575810"/>
            <a:ext cx="800100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盈余资金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资金来源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资金运用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累计盈余资金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前一年累计盈余资金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当年盈余资金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（资金来源与资金运用表）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06145" y="2120265"/>
            <a:ext cx="1480185" cy="309880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肘形连接符 20"/>
          <p:cNvCxnSpPr/>
          <p:nvPr/>
        </p:nvCxnSpPr>
        <p:spPr>
          <a:xfrm rot="5400000" flipV="1">
            <a:off x="414655" y="2769870"/>
            <a:ext cx="2687955" cy="1640840"/>
          </a:xfrm>
          <a:prstGeom prst="bentConnector3">
            <a:avLst>
              <a:gd name="adj1" fmla="val 100035"/>
            </a:avLst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964"/>
            <a:ext cx="2372508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资产部分</a:t>
            </a:r>
            <a:endParaRPr lang="zh-CN" altLang="en-US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06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>
            <a:stCxn id="15" idx="3"/>
          </p:cNvCxnSpPr>
          <p:nvPr/>
        </p:nvCxnSpPr>
        <p:spPr>
          <a:xfrm>
            <a:off x="2945428" y="361354"/>
            <a:ext cx="90687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830683" y="245876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145" y="920750"/>
            <a:ext cx="10379710" cy="191643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95500" y="5720080"/>
            <a:ext cx="8001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每年在建工程资产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上年在建工程资产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当年固定投资总额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当年利息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06145" y="2361565"/>
            <a:ext cx="1480185" cy="3098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3030855"/>
            <a:ext cx="5285740" cy="19608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245" y="3030855"/>
            <a:ext cx="5439410" cy="2426970"/>
          </a:xfrm>
          <a:prstGeom prst="rect">
            <a:avLst/>
          </a:prstGeom>
        </p:spPr>
      </p:pic>
      <p:cxnSp>
        <p:nvCxnSpPr>
          <p:cNvPr id="21" name="肘形连接符 20"/>
          <p:cNvCxnSpPr/>
          <p:nvPr/>
        </p:nvCxnSpPr>
        <p:spPr>
          <a:xfrm rot="5400000" flipV="1">
            <a:off x="-309245" y="3645535"/>
            <a:ext cx="3486150" cy="1054735"/>
          </a:xfrm>
          <a:prstGeom prst="bentConnector3">
            <a:avLst>
              <a:gd name="adj1" fmla="val 99918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9"/>
          <p:cNvSpPr txBox="1"/>
          <p:nvPr/>
        </p:nvSpPr>
        <p:spPr>
          <a:xfrm>
            <a:off x="7629525" y="6292850"/>
            <a:ext cx="8001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9C1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b="1" dirty="0">
                <a:solidFill>
                  <a:srgbClr val="9C1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建设期利息资本化</a:t>
            </a:r>
            <a:r>
              <a:rPr lang="zh-CN" altLang="en-US" sz="2000" b="1" dirty="0">
                <a:solidFill>
                  <a:srgbClr val="9C1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50605" y="5651500"/>
            <a:ext cx="1325245" cy="447675"/>
          </a:xfrm>
          <a:prstGeom prst="rect">
            <a:avLst/>
          </a:prstGeom>
          <a:noFill/>
          <a:ln w="38100">
            <a:solidFill>
              <a:srgbClr val="9C1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63945" y="1746259"/>
            <a:ext cx="6517015" cy="748972"/>
            <a:chOff x="1163945" y="1746259"/>
            <a:chExt cx="6517015" cy="748972"/>
          </a:xfrm>
        </p:grpSpPr>
        <p:grpSp>
          <p:nvGrpSpPr>
            <p:cNvPr id="44" name="组合 43"/>
            <p:cNvGrpSpPr/>
            <p:nvPr/>
          </p:nvGrpSpPr>
          <p:grpSpPr>
            <a:xfrm>
              <a:off x="2003404" y="1809352"/>
              <a:ext cx="5677556" cy="685879"/>
              <a:chOff x="1800204" y="2977752"/>
              <a:chExt cx="5677556" cy="685879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876404" y="2977752"/>
                <a:ext cx="5601356" cy="52197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基础财务报表</a:t>
                </a:r>
                <a:endParaRPr lang="zh-CN" altLang="en-US" sz="2800" b="1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800204" y="3386632"/>
                <a:ext cx="18473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163945" y="1746259"/>
              <a:ext cx="866241" cy="720000"/>
              <a:chOff x="960745" y="2898038"/>
              <a:chExt cx="866241" cy="720000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1033865" y="2898038"/>
                <a:ext cx="720000" cy="72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960745" y="2906435"/>
                <a:ext cx="866241" cy="7067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4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01</a:t>
                </a:r>
                <a:endParaRPr kumimoji="0" lang="en-US" altLang="zh-CN" sz="4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3968196" y="2352852"/>
            <a:ext cx="7251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349230" y="2618740"/>
            <a:ext cx="8705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范泽松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964"/>
            <a:ext cx="2372508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资产部分</a:t>
            </a:r>
            <a:endParaRPr lang="zh-CN" altLang="en-US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06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>
            <a:stCxn id="15" idx="3"/>
          </p:cNvCxnSpPr>
          <p:nvPr/>
        </p:nvCxnSpPr>
        <p:spPr>
          <a:xfrm>
            <a:off x="2945428" y="361354"/>
            <a:ext cx="90687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830683" y="245876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95500" y="4790440"/>
            <a:ext cx="8001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每年在建工程资产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上年在建工程资产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当年固定投资总额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当年利息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30325" y="1753870"/>
            <a:ext cx="1824355" cy="750570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在建工程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9"/>
          <p:cNvSpPr txBox="1"/>
          <p:nvPr/>
        </p:nvSpPr>
        <p:spPr>
          <a:xfrm>
            <a:off x="7646670" y="5276850"/>
            <a:ext cx="8001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9C1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b="1" dirty="0">
                <a:solidFill>
                  <a:srgbClr val="9C1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建设期利息资本化</a:t>
            </a:r>
            <a:r>
              <a:rPr lang="zh-CN" altLang="en-US" sz="2000" b="1" dirty="0">
                <a:solidFill>
                  <a:srgbClr val="9C1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50605" y="4721860"/>
            <a:ext cx="1325245" cy="447675"/>
          </a:xfrm>
          <a:prstGeom prst="rect">
            <a:avLst/>
          </a:prstGeom>
          <a:noFill/>
          <a:ln w="38100">
            <a:solidFill>
              <a:srgbClr val="9C1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265" y="2504440"/>
            <a:ext cx="8980170" cy="18491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964"/>
            <a:ext cx="2372508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资产部分</a:t>
            </a:r>
            <a:endParaRPr lang="zh-CN" altLang="en-US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06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>
            <a:stCxn id="15" idx="3"/>
          </p:cNvCxnSpPr>
          <p:nvPr/>
        </p:nvCxnSpPr>
        <p:spPr>
          <a:xfrm>
            <a:off x="2945428" y="361354"/>
            <a:ext cx="90687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830683" y="245876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145" y="920750"/>
            <a:ext cx="10379710" cy="191643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250440" y="3608705"/>
            <a:ext cx="800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固定资产净值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固定资产总额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折旧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06780" y="2613025"/>
            <a:ext cx="1480185" cy="3098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肘形连接符 20"/>
          <p:cNvCxnSpPr/>
          <p:nvPr/>
        </p:nvCxnSpPr>
        <p:spPr>
          <a:xfrm>
            <a:off x="923290" y="2837180"/>
            <a:ext cx="1123950" cy="980440"/>
          </a:xfrm>
          <a:prstGeom prst="bentConnector3">
            <a:avLst>
              <a:gd name="adj1" fmla="val -2033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9"/>
          <p:cNvSpPr txBox="1"/>
          <p:nvPr/>
        </p:nvSpPr>
        <p:spPr>
          <a:xfrm>
            <a:off x="6596380" y="4175125"/>
            <a:ext cx="8001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9C1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b="1" dirty="0">
                <a:solidFill>
                  <a:srgbClr val="9C1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9C1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8000+630</a:t>
            </a:r>
            <a:r>
              <a:rPr lang="zh-CN" altLang="en-US" sz="2000" b="1" dirty="0">
                <a:solidFill>
                  <a:srgbClr val="9C1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）×（</a:t>
            </a:r>
            <a:r>
              <a:rPr lang="en-US" altLang="zh-CN" sz="2000" b="1" dirty="0">
                <a:solidFill>
                  <a:srgbClr val="9C1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1-5%</a:t>
            </a:r>
            <a:r>
              <a:rPr lang="zh-CN" altLang="en-US" sz="2000" b="1" dirty="0">
                <a:solidFill>
                  <a:srgbClr val="9C1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）÷</a:t>
            </a:r>
            <a:r>
              <a:rPr lang="en-US" altLang="zh-CN" sz="2000" b="1" dirty="0">
                <a:solidFill>
                  <a:srgbClr val="9C1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15=547</a:t>
            </a:r>
            <a:r>
              <a:rPr lang="zh-CN" altLang="en-US" sz="2000" b="1" dirty="0">
                <a:solidFill>
                  <a:srgbClr val="9C1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3150" y="3608705"/>
            <a:ext cx="1066800" cy="459740"/>
          </a:xfrm>
          <a:prstGeom prst="rect">
            <a:avLst/>
          </a:prstGeom>
          <a:noFill/>
          <a:ln w="38100">
            <a:solidFill>
              <a:srgbClr val="9C1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250440" y="4975225"/>
            <a:ext cx="5173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资产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流动资产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固定资产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06645" y="4926965"/>
            <a:ext cx="1497330" cy="5511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31635" y="4891405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工程建设期：在建工程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生产经营期：固定资产净值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964"/>
            <a:ext cx="2372508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负债部分</a:t>
            </a:r>
            <a:endParaRPr lang="zh-CN" altLang="en-US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06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>
            <a:stCxn id="15" idx="3"/>
          </p:cNvCxnSpPr>
          <p:nvPr/>
        </p:nvCxnSpPr>
        <p:spPr>
          <a:xfrm>
            <a:off x="2945428" y="361354"/>
            <a:ext cx="90687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830683" y="245876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37188" y="5683912"/>
            <a:ext cx="800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总负债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流动负债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长期负债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9"/>
          <p:cNvSpPr txBox="1"/>
          <p:nvPr/>
        </p:nvSpPr>
        <p:spPr>
          <a:xfrm>
            <a:off x="4822935" y="6223662"/>
            <a:ext cx="8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9C1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本例子中流动负债</a:t>
            </a:r>
            <a:r>
              <a:rPr lang="en-US" altLang="zh-CN" sz="2000" b="1" dirty="0">
                <a:solidFill>
                  <a:srgbClr val="9C1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b="1" dirty="0">
                <a:solidFill>
                  <a:srgbClr val="9C1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短期借款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77179" y="5676900"/>
            <a:ext cx="1445536" cy="479452"/>
          </a:xfrm>
          <a:prstGeom prst="rect">
            <a:avLst/>
          </a:prstGeom>
          <a:noFill/>
          <a:ln w="38100">
            <a:solidFill>
              <a:srgbClr val="9C1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270760" y="2733675"/>
            <a:ext cx="1710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工程建设期：</a:t>
            </a:r>
            <a:endParaRPr lang="zh-CN" altLang="en-US" sz="2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0" y="729737"/>
            <a:ext cx="10033000" cy="9144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926" y="2022918"/>
            <a:ext cx="4109720" cy="54419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079500" y="650927"/>
            <a:ext cx="1480185" cy="55502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肘形连接符 20"/>
          <p:cNvCxnSpPr/>
          <p:nvPr/>
        </p:nvCxnSpPr>
        <p:spPr>
          <a:xfrm>
            <a:off x="1113238" y="1218495"/>
            <a:ext cx="1123950" cy="980440"/>
          </a:xfrm>
          <a:prstGeom prst="bentConnector3">
            <a:avLst>
              <a:gd name="adj1" fmla="val -2033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559685" y="1823136"/>
            <a:ext cx="3019480" cy="50278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13155" y="1205865"/>
            <a:ext cx="963930" cy="297180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肘形连接符 4"/>
          <p:cNvCxnSpPr>
            <a:endCxn id="9" idx="1"/>
          </p:cNvCxnSpPr>
          <p:nvPr/>
        </p:nvCxnSpPr>
        <p:spPr>
          <a:xfrm rot="5400000" flipV="1">
            <a:off x="966470" y="1628775"/>
            <a:ext cx="1430020" cy="1177925"/>
          </a:xfrm>
          <a:prstGeom prst="bentConnector2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390" y="2586355"/>
            <a:ext cx="5163185" cy="230378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755640" y="4191635"/>
            <a:ext cx="2306955" cy="314325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270760" y="5050790"/>
            <a:ext cx="65474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生产经营期：长期负债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上年负债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当年还本（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463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万元）</a:t>
            </a:r>
            <a:endParaRPr lang="zh-CN" altLang="en-US" sz="2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" y="868045"/>
            <a:ext cx="11384280" cy="93154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72920" y="161964"/>
            <a:ext cx="2372508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所有者权益部分</a:t>
            </a:r>
            <a:endParaRPr lang="zh-CN" altLang="en-US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06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>
            <a:stCxn id="15" idx="3"/>
          </p:cNvCxnSpPr>
          <p:nvPr/>
        </p:nvCxnSpPr>
        <p:spPr>
          <a:xfrm>
            <a:off x="2945428" y="361354"/>
            <a:ext cx="90687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830683" y="245876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414905" y="3442970"/>
            <a:ext cx="64477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公益金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盈余公积金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×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（员工福利）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累计公益金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上年累计公益金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本年公益金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02640" y="1218565"/>
            <a:ext cx="1377315" cy="36766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肘形连接符 20"/>
          <p:cNvCxnSpPr/>
          <p:nvPr/>
        </p:nvCxnSpPr>
        <p:spPr>
          <a:xfrm>
            <a:off x="802640" y="1218565"/>
            <a:ext cx="1389380" cy="1279525"/>
          </a:xfrm>
          <a:prstGeom prst="bentConnector3">
            <a:avLst>
              <a:gd name="adj1" fmla="val 457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802640" y="1586230"/>
            <a:ext cx="1377950" cy="436245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270760" y="5382260"/>
            <a:ext cx="68649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所有者权益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资本金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累计盈余公积金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累计公益金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14905" y="2113915"/>
            <a:ext cx="635825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盈余公积金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税后利润×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（法定）</a:t>
            </a:r>
            <a:endParaRPr lang="zh-CN" altLang="en-US" sz="2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累计盈余公积金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上年累计盈余公积金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本年盈余公积金</a:t>
            </a:r>
            <a:endParaRPr lang="zh-CN" altLang="en-US" sz="2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肘形连接符 22"/>
          <p:cNvCxnSpPr/>
          <p:nvPr/>
        </p:nvCxnSpPr>
        <p:spPr>
          <a:xfrm rot="5400000" flipV="1">
            <a:off x="422910" y="2183130"/>
            <a:ext cx="2231390" cy="1464310"/>
          </a:xfrm>
          <a:prstGeom prst="bentConnector3">
            <a:avLst>
              <a:gd name="adj1" fmla="val 100170"/>
            </a:avLst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825875" y="3035300"/>
            <a:ext cx="4535805" cy="883285"/>
            <a:chOff x="3825885" y="2756938"/>
            <a:chExt cx="4536000" cy="1380931"/>
          </a:xfrm>
        </p:grpSpPr>
        <p:sp>
          <p:nvSpPr>
            <p:cNvPr id="12" name="文本框 11"/>
            <p:cNvSpPr txBox="1"/>
            <p:nvPr/>
          </p:nvSpPr>
          <p:spPr>
            <a:xfrm>
              <a:off x="3944609" y="2904723"/>
              <a:ext cx="4302780" cy="1201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介绍完毕 请指正</a:t>
              </a:r>
              <a:endPara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3825885" y="2756938"/>
              <a:ext cx="453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825885" y="4137869"/>
              <a:ext cx="453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5085506" y="2386911"/>
            <a:ext cx="2016760" cy="36830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lvl="0"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感谢老师精心培养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2372508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借款需要量计算表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>
            <a:stCxn id="15" idx="3"/>
          </p:cNvCxnSpPr>
          <p:nvPr/>
        </p:nvCxnSpPr>
        <p:spPr>
          <a:xfrm>
            <a:off x="2945428" y="361354"/>
            <a:ext cx="90687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830683" y="245876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3232"/>
          <a:stretch>
            <a:fillRect/>
          </a:stretch>
        </p:blipFill>
        <p:spPr>
          <a:xfrm>
            <a:off x="2747768" y="3680285"/>
            <a:ext cx="6163535" cy="176995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625266" y="4225770"/>
            <a:ext cx="2539014" cy="3639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14044" y="1035874"/>
            <a:ext cx="5380729" cy="1368857"/>
            <a:chOff x="514044" y="1035874"/>
            <a:chExt cx="5380729" cy="136885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044" y="1035874"/>
              <a:ext cx="5380729" cy="1368857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2471230" y="1787379"/>
              <a:ext cx="2539014" cy="2993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471230" y="2129802"/>
              <a:ext cx="2539014" cy="23183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4560028" y="4873841"/>
            <a:ext cx="2539014" cy="2613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771" y="3261419"/>
            <a:ext cx="2172003" cy="42868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087" y="1315079"/>
            <a:ext cx="5106113" cy="771633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9499107" y="1420969"/>
            <a:ext cx="1603764" cy="29933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164280" y="4565261"/>
            <a:ext cx="683580" cy="29933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/>
          <p:cNvCxnSpPr>
            <a:stCxn id="28" idx="2"/>
            <a:endCxn id="29" idx="0"/>
          </p:cNvCxnSpPr>
          <p:nvPr/>
        </p:nvCxnSpPr>
        <p:spPr>
          <a:xfrm flipH="1">
            <a:off x="7506070" y="1720302"/>
            <a:ext cx="2794919" cy="284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770" y="162243"/>
            <a:ext cx="2378075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建设期利息计算表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>
            <a:stCxn id="15" idx="3"/>
          </p:cNvCxnSpPr>
          <p:nvPr/>
        </p:nvCxnSpPr>
        <p:spPr>
          <a:xfrm flipV="1">
            <a:off x="2950845" y="361315"/>
            <a:ext cx="9063355" cy="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1222" y="3582202"/>
            <a:ext cx="6211167" cy="24101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07" y="775411"/>
            <a:ext cx="5054636" cy="19270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56" y="3056884"/>
            <a:ext cx="3467584" cy="4572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8903822" y="3746377"/>
                <a:ext cx="273953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1000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1050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822" y="3746377"/>
                <a:ext cx="2739533" cy="518604"/>
              </a:xfrm>
              <a:prstGeom prst="rect">
                <a:avLst/>
              </a:prstGeom>
              <a:blipFill rotWithShape="1">
                <a:blip r:embed="rId4"/>
                <a:stretch>
                  <a:fillRect l="-18" t="-99" r="23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8809886" y="4476107"/>
                <a:ext cx="292740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2000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1050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205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886" y="4476107"/>
                <a:ext cx="2927404" cy="622350"/>
              </a:xfrm>
              <a:prstGeom prst="rect">
                <a:avLst/>
              </a:prstGeom>
              <a:blipFill rotWithShape="1">
                <a:blip r:embed="rId5"/>
                <a:stretch>
                  <a:fillRect l="-18" t="-101" r="20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8809886" y="5309583"/>
                <a:ext cx="305243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3255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375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886" y="5309583"/>
                <a:ext cx="3052439" cy="622350"/>
              </a:xfrm>
              <a:prstGeom prst="rect">
                <a:avLst/>
              </a:prstGeom>
              <a:blipFill rotWithShape="1">
                <a:blip r:embed="rId6"/>
                <a:stretch>
                  <a:fillRect l="-17" t="-56" r="17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1947447" y="2317671"/>
            <a:ext cx="1967293" cy="299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317785" y="5060830"/>
            <a:ext cx="2539014" cy="299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2830683" y="245876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还贷计划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977515" y="363220"/>
            <a:ext cx="9036685" cy="7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2506" y="3742566"/>
            <a:ext cx="6258798" cy="25054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41" y="1146246"/>
            <a:ext cx="4369486" cy="170465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34" y="1639153"/>
            <a:ext cx="5668166" cy="1105054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175742" y="5562087"/>
            <a:ext cx="5083668" cy="299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9401255" y="5396828"/>
                <a:ext cx="189314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4630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4630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每年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255" y="5396828"/>
                <a:ext cx="1893147" cy="520399"/>
              </a:xfrm>
              <a:prstGeom prst="rect">
                <a:avLst/>
              </a:prstGeom>
              <a:blipFill rotWithShape="1">
                <a:blip r:embed="rId4"/>
                <a:stretch>
                  <a:fillRect l="-4" t="-115" r="-723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4287437" y="5901596"/>
            <a:ext cx="586404" cy="33051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794944" y="5231570"/>
            <a:ext cx="586404" cy="33051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>
            <a:stCxn id="25" idx="0"/>
            <a:endCxn id="30" idx="2"/>
          </p:cNvCxnSpPr>
          <p:nvPr/>
        </p:nvCxnSpPr>
        <p:spPr>
          <a:xfrm flipV="1">
            <a:off x="4580639" y="5562087"/>
            <a:ext cx="507507" cy="3395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4256715" y="6358146"/>
                <a:ext cx="18226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4167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417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715" y="6358146"/>
                <a:ext cx="1822615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17" t="-190" r="-740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1204803" y="5285088"/>
                <a:ext cx="18226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4630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463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803" y="5285088"/>
                <a:ext cx="1822615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11" t="-223" r="-746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3379842" y="2976934"/>
                <a:ext cx="2987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4630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（</m:t>
                    </m:r>
                  </m:oMath>
                </a14:m>
                <a:r>
                  <a:rPr lang="en-US" altLang="zh-CN" dirty="0"/>
                  <a:t>1000+2000+1000</a:t>
                </a:r>
                <a:r>
                  <a:rPr lang="zh-CN" altLang="en-US" dirty="0"/>
                  <a:t>）</a:t>
                </a:r>
                <a:endParaRPr lang="zh-CN" altLang="en-US" dirty="0"/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842" y="2976934"/>
                <a:ext cx="2987997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12" t="-936" r="-508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>
            <a:stCxn id="33" idx="0"/>
          </p:cNvCxnSpPr>
          <p:nvPr/>
        </p:nvCxnSpPr>
        <p:spPr>
          <a:xfrm flipV="1">
            <a:off x="4873841" y="2625796"/>
            <a:ext cx="97654" cy="3511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2830683" y="245876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计算折旧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960370" y="346075"/>
            <a:ext cx="9053830" cy="15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902" y="3177373"/>
            <a:ext cx="5915851" cy="248637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6311" y="18138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建设期：利息资产化</a:t>
            </a:r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501" y="262636"/>
            <a:ext cx="6134956" cy="2705478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2830683" y="245876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63945" y="1696323"/>
            <a:ext cx="6467485" cy="798908"/>
            <a:chOff x="1163945" y="1696323"/>
            <a:chExt cx="6467485" cy="798908"/>
          </a:xfrm>
        </p:grpSpPr>
        <p:grpSp>
          <p:nvGrpSpPr>
            <p:cNvPr id="44" name="组合 43"/>
            <p:cNvGrpSpPr/>
            <p:nvPr/>
          </p:nvGrpSpPr>
          <p:grpSpPr>
            <a:xfrm>
              <a:off x="2003404" y="1696323"/>
              <a:ext cx="5628026" cy="798908"/>
              <a:chOff x="1800204" y="2864723"/>
              <a:chExt cx="5628026" cy="798908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826874" y="2864723"/>
                <a:ext cx="5601356" cy="52197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表</a:t>
                </a:r>
                <a:r>
                  <a:rPr lang="en-US" sz="28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</a:t>
                </a:r>
                <a:r>
                  <a:rPr lang="zh-CN" altLang="en-US" sz="28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：损益及利润分配表</a:t>
                </a:r>
                <a:endParaRPr lang="zh-CN" altLang="en-US" sz="2800" b="1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800204" y="3386632"/>
                <a:ext cx="18473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163945" y="1746259"/>
              <a:ext cx="866241" cy="720000"/>
              <a:chOff x="960745" y="2898038"/>
              <a:chExt cx="866241" cy="720000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1033865" y="2898038"/>
                <a:ext cx="720000" cy="72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960745" y="2906435"/>
                <a:ext cx="866241" cy="7067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4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02</a:t>
                </a:r>
                <a:endParaRPr kumimoji="0" lang="en-US" altLang="zh-CN" sz="4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3968196" y="2352852"/>
            <a:ext cx="7251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349230" y="2618740"/>
            <a:ext cx="8705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范泽松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770" y="161925"/>
            <a:ext cx="2945130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损益及利润分配表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964"/>
            <a:ext cx="866241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960370" y="346075"/>
            <a:ext cx="9053830" cy="15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4990" y="2765224"/>
            <a:ext cx="6522128" cy="38853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20" y="802462"/>
            <a:ext cx="3228665" cy="102125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921401" y="3529100"/>
            <a:ext cx="5462296" cy="299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240408" y="1302859"/>
            <a:ext cx="2417192" cy="153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240408" y="1609455"/>
            <a:ext cx="2417192" cy="15388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921401" y="3890578"/>
            <a:ext cx="5462296" cy="18427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84" y="4016291"/>
            <a:ext cx="2556106" cy="3018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909" y="714668"/>
            <a:ext cx="3656826" cy="1504749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4873841" y="1623896"/>
            <a:ext cx="2791860" cy="19982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921401" y="4264759"/>
            <a:ext cx="5462296" cy="26863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56" y="4419906"/>
            <a:ext cx="2661447" cy="348966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3048927" y="4969651"/>
            <a:ext cx="785938" cy="20994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/>
          <p:cNvCxnSpPr>
            <a:stCxn id="32" idx="1"/>
          </p:cNvCxnSpPr>
          <p:nvPr/>
        </p:nvCxnSpPr>
        <p:spPr>
          <a:xfrm flipH="1">
            <a:off x="2133552" y="5074623"/>
            <a:ext cx="915375" cy="203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159" y="5278602"/>
            <a:ext cx="626121" cy="16232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7"/>
          <a:srcRect r="10177"/>
          <a:stretch>
            <a:fillRect/>
          </a:stretch>
        </p:blipFill>
        <p:spPr>
          <a:xfrm>
            <a:off x="1203168" y="4911629"/>
            <a:ext cx="745024" cy="944626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890125" y="5162399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3047574" y="5254794"/>
            <a:ext cx="785938" cy="12878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/>
          <p:cNvCxnSpPr>
            <a:stCxn id="40" idx="3"/>
          </p:cNvCxnSpPr>
          <p:nvPr/>
        </p:nvCxnSpPr>
        <p:spPr>
          <a:xfrm flipV="1">
            <a:off x="3833512" y="3498711"/>
            <a:ext cx="6000770" cy="182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2171" y="3417737"/>
            <a:ext cx="581106" cy="161948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0503277" y="3360211"/>
            <a:ext cx="761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* 0.33</a:t>
            </a:r>
            <a:endParaRPr lang="zh-CN" altLang="en-US" sz="1200" dirty="0"/>
          </a:p>
        </p:txBody>
      </p:sp>
      <p:sp>
        <p:nvSpPr>
          <p:cNvPr id="46" name="矩形 45"/>
          <p:cNvSpPr/>
          <p:nvPr/>
        </p:nvSpPr>
        <p:spPr>
          <a:xfrm>
            <a:off x="3047574" y="5683916"/>
            <a:ext cx="785938" cy="17233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/>
          <p:cNvCxnSpPr>
            <a:stCxn id="46" idx="3"/>
          </p:cNvCxnSpPr>
          <p:nvPr/>
        </p:nvCxnSpPr>
        <p:spPr>
          <a:xfrm flipV="1">
            <a:off x="3833512" y="4227589"/>
            <a:ext cx="6088659" cy="154249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图片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6435" y="4122799"/>
            <a:ext cx="676369" cy="209579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10701517" y="4114326"/>
            <a:ext cx="1127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* 0.1 (</a:t>
            </a:r>
            <a:r>
              <a:rPr lang="zh-CN" altLang="en-US" sz="1200" dirty="0"/>
              <a:t>法定</a:t>
            </a:r>
            <a:r>
              <a:rPr lang="en-US" altLang="zh-CN" sz="1200" dirty="0"/>
              <a:t>)</a:t>
            </a:r>
            <a:endParaRPr lang="zh-CN" altLang="en-US" sz="1200" dirty="0"/>
          </a:p>
        </p:txBody>
      </p:sp>
      <p:sp>
        <p:nvSpPr>
          <p:cNvPr id="54" name="矩形 53"/>
          <p:cNvSpPr/>
          <p:nvPr/>
        </p:nvSpPr>
        <p:spPr>
          <a:xfrm>
            <a:off x="3047574" y="5924629"/>
            <a:ext cx="785938" cy="172339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箭头连接符 55"/>
          <p:cNvCxnSpPr/>
          <p:nvPr/>
        </p:nvCxnSpPr>
        <p:spPr>
          <a:xfrm flipV="1">
            <a:off x="3833512" y="4827336"/>
            <a:ext cx="6088659" cy="12207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图片 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6435" y="4691252"/>
            <a:ext cx="838317" cy="219106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10864752" y="4662305"/>
            <a:ext cx="1327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* 0.5  (</a:t>
            </a:r>
            <a:r>
              <a:rPr lang="zh-CN" altLang="en-US" sz="1200" dirty="0"/>
              <a:t>员工福利</a:t>
            </a:r>
            <a:r>
              <a:rPr lang="en-US" altLang="zh-CN" sz="1200" dirty="0"/>
              <a:t>)</a:t>
            </a:r>
            <a:endParaRPr lang="zh-CN" altLang="en-US" sz="1200" dirty="0"/>
          </a:p>
        </p:txBody>
      </p:sp>
      <p:cxnSp>
        <p:nvCxnSpPr>
          <p:cNvPr id="2" name="直接连接符 1"/>
          <p:cNvCxnSpPr/>
          <p:nvPr/>
        </p:nvCxnSpPr>
        <p:spPr>
          <a:xfrm>
            <a:off x="2830683" y="245876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2642</Words>
  <Application>WPS 演示</Application>
  <PresentationFormat>宽屏</PresentationFormat>
  <Paragraphs>360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Cambria Math</vt:lpstr>
      <vt:lpstr>Calibri</vt:lpstr>
      <vt:lpstr>Calibri Light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tf</dc:creator>
  <cp:lastModifiedBy>Boss</cp:lastModifiedBy>
  <cp:revision>68</cp:revision>
  <dcterms:created xsi:type="dcterms:W3CDTF">2021-05-28T02:22:00Z</dcterms:created>
  <dcterms:modified xsi:type="dcterms:W3CDTF">2021-05-30T08:48:32Z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F32A0F9FC6DF482FA4E4341A154D1D44</vt:lpwstr>
  </property>
  <property fmtid="{D5CDD505-2E9C-101B-9397-08002B2CF9AE}" pid="3" name="KSOProductBuildVer">
    <vt:lpwstr>2052-11.1.0.10495</vt:lpwstr>
  </property>
</Properties>
</file>